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9"/>
  </p:notesMasterIdLst>
  <p:sldIdLst>
    <p:sldId id="270" r:id="rId2"/>
    <p:sldId id="266" r:id="rId3"/>
    <p:sldId id="256" r:id="rId4"/>
    <p:sldId id="261" r:id="rId5"/>
    <p:sldId id="262" r:id="rId6"/>
    <p:sldId id="257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53FB"/>
    <a:srgbClr val="B6A5FD"/>
    <a:srgbClr val="72DC7C"/>
    <a:srgbClr val="9D89C5"/>
    <a:srgbClr val="FBB753"/>
    <a:srgbClr val="FBB353"/>
    <a:srgbClr val="FDBB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66" d="100"/>
          <a:sy n="66" d="100"/>
        </p:scale>
        <p:origin x="-486" y="-3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82FAE-3F55-4B4B-AA66-0F7BB8C2E47C}" type="datetimeFigureOut">
              <a:rPr lang="en-US" smtClean="0"/>
              <a:t>9/11/2015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C1E3C-6D6C-4B86-B3AC-ED2BA5D09B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3946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4C1E3C-6D6C-4B86-B3AC-ED2BA5D09BA6}" type="slidenum">
              <a:rPr lang="en-GB" smtClean="0"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4C1E3C-6D6C-4B86-B3AC-ED2BA5D09BA6}" type="slidenum">
              <a:rPr lang="en-GB" smtClean="0"/>
              <a:t>2</a:t>
            </a:fld>
            <a:endParaRPr lang="en-GB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4C1E3C-6D6C-4B86-B3AC-ED2BA5D09BA6}" type="slidenum">
              <a:rPr lang="en-GB" smtClean="0"/>
              <a:t>3</a:t>
            </a:fld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4C1E3C-6D6C-4B86-B3AC-ED2BA5D09BA6}" type="slidenum">
              <a:rPr lang="en-GB" smtClean="0"/>
              <a:t>4</a:t>
            </a:fld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4C1E3C-6D6C-4B86-B3AC-ED2BA5D09BA6}" type="slidenum">
              <a:rPr lang="en-GB" smtClean="0"/>
              <a:t>5</a:t>
            </a:fld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4C1E3C-6D6C-4B86-B3AC-ED2BA5D09BA6}" type="slidenum">
              <a:rPr lang="en-GB" smtClean="0"/>
              <a:t>6</a:t>
            </a:fld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4C1E3C-6D6C-4B86-B3AC-ED2BA5D09BA6}" type="slidenum">
              <a:rPr lang="en-GB" smtClean="0"/>
              <a:t>7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676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69867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49308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42447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32925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9840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4198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4341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419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461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422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083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310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362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294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111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D1A3D5-0C58-4C2C-B9C4-0E58CE2A091D}" type="datetimeFigureOut">
              <a:rPr lang="en-GB" smtClean="0"/>
              <a:pPr/>
              <a:t>11/09/2015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C3B12E3-DF78-4DD1-8BBE-B16E139A801E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638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HER MENTER &amp; CHYFLOGADWYEDD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TASGAU ASESU:</a:t>
            </a:r>
          </a:p>
          <a:p>
            <a:r>
              <a:rPr lang="en-GB" dirty="0" smtClean="0"/>
              <a:t>ARCHWILIO SGILIAU</a:t>
            </a:r>
          </a:p>
          <a:p>
            <a:r>
              <a:rPr lang="en-GB" dirty="0" smtClean="0"/>
              <a:t>CYNNIG A CHYFLWYNO</a:t>
            </a:r>
          </a:p>
          <a:p>
            <a:r>
              <a:rPr lang="en-GB" dirty="0" smtClean="0"/>
              <a:t>PASBORT GYRFA</a:t>
            </a:r>
          </a:p>
          <a:p>
            <a:r>
              <a:rPr lang="en-GB" dirty="0" smtClean="0"/>
              <a:t>MYFYRDOD PERSONOL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25499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/>
          <a:srcRect l="83020" t="12239" r="6563" b="75261"/>
          <a:stretch/>
        </p:blipFill>
        <p:spPr>
          <a:xfrm>
            <a:off x="28168" y="423038"/>
            <a:ext cx="2319088" cy="22263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75252" y="-22131"/>
            <a:ext cx="1128023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Sgiliau</a:t>
            </a:r>
            <a:r>
              <a:rPr lang="en-US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en-US" sz="4800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Hanfodol</a:t>
            </a:r>
            <a:r>
              <a:rPr lang="en-US" sz="4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 a </a:t>
            </a:r>
            <a:r>
              <a:rPr lang="en-US" sz="4800" b="1" dirty="0" err="1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Chyflogadwyedd</a:t>
            </a:r>
            <a:endParaRPr lang="en-US" sz="4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accent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47256" y="808866"/>
            <a:ext cx="85112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Dyma’r</a:t>
            </a:r>
            <a:r>
              <a:rPr lang="en-GB" sz="2000" dirty="0" smtClean="0"/>
              <a:t> </a:t>
            </a:r>
            <a:r>
              <a:rPr lang="en-GB" sz="2000" dirty="0" err="1" smtClean="0"/>
              <a:t>sgiliau</a:t>
            </a:r>
            <a:r>
              <a:rPr lang="en-GB" sz="2000" dirty="0" smtClean="0"/>
              <a:t> y </a:t>
            </a:r>
            <a:r>
              <a:rPr lang="en-GB" sz="2000" dirty="0" err="1" smtClean="0"/>
              <a:t>mae</a:t>
            </a:r>
            <a:r>
              <a:rPr lang="en-GB" sz="2000" dirty="0" smtClean="0"/>
              <a:t> </a:t>
            </a:r>
            <a:r>
              <a:rPr lang="en-GB" sz="2000" dirty="0" err="1" smtClean="0"/>
              <a:t>cyflogwyr</a:t>
            </a:r>
            <a:r>
              <a:rPr lang="en-GB" sz="2000" dirty="0" smtClean="0"/>
              <a:t> ac </a:t>
            </a:r>
            <a:r>
              <a:rPr lang="en-GB" sz="2000" dirty="0" err="1" smtClean="0"/>
              <a:t>addysgwyr</a:t>
            </a:r>
            <a:r>
              <a:rPr lang="en-GB" sz="2000" dirty="0" smtClean="0"/>
              <a:t> cam </a:t>
            </a:r>
            <a:r>
              <a:rPr lang="en-GB" sz="2000" dirty="0" err="1" smtClean="0"/>
              <a:t>nesaf</a:t>
            </a:r>
            <a:r>
              <a:rPr lang="en-GB" sz="2000" dirty="0" smtClean="0"/>
              <a:t> </a:t>
            </a:r>
            <a:r>
              <a:rPr lang="en-GB" sz="2000" dirty="0" err="1" smtClean="0"/>
              <a:t>yn</a:t>
            </a:r>
            <a:r>
              <a:rPr lang="en-GB" sz="2000" dirty="0" smtClean="0"/>
              <a:t> </a:t>
            </a:r>
            <a:r>
              <a:rPr lang="en-GB" sz="2000" dirty="0" err="1" smtClean="0"/>
              <a:t>eu</a:t>
            </a:r>
            <a:r>
              <a:rPr lang="en-GB" sz="2000" dirty="0" smtClean="0"/>
              <a:t> </a:t>
            </a:r>
            <a:r>
              <a:rPr lang="en-GB" sz="2000" dirty="0" err="1" smtClean="0"/>
              <a:t>gwerthfawrogi</a:t>
            </a:r>
            <a:r>
              <a:rPr lang="en-GB" sz="2000" dirty="0" smtClean="0"/>
              <a:t> ac </a:t>
            </a:r>
            <a:r>
              <a:rPr lang="en-GB" sz="2000" dirty="0" err="1" smtClean="0"/>
              <a:t>sydd</a:t>
            </a:r>
            <a:r>
              <a:rPr lang="en-GB" sz="2000" dirty="0" smtClean="0"/>
              <a:t> </a:t>
            </a:r>
            <a:r>
              <a:rPr lang="en-GB" sz="2000" dirty="0" err="1" smtClean="0"/>
              <a:t>eu</a:t>
            </a:r>
            <a:r>
              <a:rPr lang="en-GB" sz="2000" dirty="0" smtClean="0"/>
              <a:t> </a:t>
            </a:r>
            <a:r>
              <a:rPr lang="en-GB" sz="2000" dirty="0" err="1" smtClean="0"/>
              <a:t>hangen</a:t>
            </a:r>
            <a:r>
              <a:rPr lang="en-GB" sz="2000" dirty="0" smtClean="0"/>
              <a:t> </a:t>
            </a:r>
            <a:r>
              <a:rPr lang="en-GB" sz="2000" dirty="0" err="1" smtClean="0"/>
              <a:t>arnoch</a:t>
            </a:r>
            <a:r>
              <a:rPr lang="en-GB" sz="2000" dirty="0" smtClean="0"/>
              <a:t> chi </a:t>
            </a:r>
            <a:r>
              <a:rPr lang="en-GB" sz="2000" dirty="0" err="1" smtClean="0"/>
              <a:t>fel</a:t>
            </a:r>
            <a:r>
              <a:rPr lang="en-GB" sz="2000" dirty="0" smtClean="0"/>
              <a:t> </a:t>
            </a:r>
            <a:r>
              <a:rPr lang="en-GB" sz="2000" dirty="0" err="1" smtClean="0"/>
              <a:t>dysgwyr</a:t>
            </a:r>
            <a:r>
              <a:rPr lang="en-GB" sz="2000" dirty="0" smtClean="0"/>
              <a:t>, </a:t>
            </a:r>
            <a:r>
              <a:rPr lang="en-GB" sz="2000" dirty="0" err="1" smtClean="0"/>
              <a:t>ar</a:t>
            </a:r>
            <a:r>
              <a:rPr lang="en-GB" sz="2000" dirty="0" smtClean="0"/>
              <a:t> </a:t>
            </a:r>
            <a:r>
              <a:rPr lang="en-GB" sz="2000" dirty="0" err="1" smtClean="0"/>
              <a:t>gyfer</a:t>
            </a:r>
            <a:r>
              <a:rPr lang="en-GB" sz="2000" dirty="0" smtClean="0"/>
              <a:t> </a:t>
            </a:r>
            <a:r>
              <a:rPr lang="en-GB" sz="2000" dirty="0" err="1" smtClean="0"/>
              <a:t>dysgu</a:t>
            </a:r>
            <a:r>
              <a:rPr lang="en-GB" sz="2000" dirty="0" smtClean="0"/>
              <a:t>, </a:t>
            </a:r>
            <a:r>
              <a:rPr lang="en-GB" sz="2000" dirty="0" err="1" smtClean="0"/>
              <a:t>gwaith</a:t>
            </a:r>
            <a:r>
              <a:rPr lang="en-GB" sz="2000" dirty="0" smtClean="0"/>
              <a:t> a </a:t>
            </a:r>
            <a:r>
              <a:rPr lang="en-GB" sz="2000" dirty="0" err="1" smtClean="0"/>
              <a:t>bywyd</a:t>
            </a:r>
            <a:r>
              <a:rPr lang="en-GB" sz="2000" dirty="0" smtClean="0"/>
              <a:t>.</a:t>
            </a:r>
            <a:endParaRPr lang="en-GB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1400" y="2362200"/>
            <a:ext cx="3810000" cy="2743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28734" y="5491966"/>
            <a:ext cx="11240013" cy="107721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dirty="0" err="1" smtClean="0"/>
              <a:t>Yn</a:t>
            </a:r>
            <a:r>
              <a:rPr lang="en-GB" sz="3200" dirty="0" smtClean="0"/>
              <a:t> </a:t>
            </a:r>
            <a:r>
              <a:rPr lang="en-GB" sz="3200" dirty="0" err="1" smtClean="0"/>
              <a:t>ystod</a:t>
            </a:r>
            <a:r>
              <a:rPr lang="en-GB" sz="3200" dirty="0" smtClean="0"/>
              <a:t> y </a:t>
            </a:r>
            <a:r>
              <a:rPr lang="en-GB" sz="3200" dirty="0" err="1" smtClean="0"/>
              <a:t>wers</a:t>
            </a:r>
            <a:r>
              <a:rPr lang="en-GB" sz="3200" dirty="0" smtClean="0"/>
              <a:t> </a:t>
            </a:r>
            <a:r>
              <a:rPr lang="en-GB" sz="3200" dirty="0" err="1" smtClean="0"/>
              <a:t>hon</a:t>
            </a:r>
            <a:r>
              <a:rPr lang="en-GB" sz="3200" dirty="0" smtClean="0"/>
              <a:t> </a:t>
            </a:r>
            <a:r>
              <a:rPr lang="en-GB" sz="3200" dirty="0" err="1" smtClean="0"/>
              <a:t>byddwch</a:t>
            </a:r>
            <a:r>
              <a:rPr lang="en-GB" sz="3200" dirty="0" smtClean="0"/>
              <a:t> </a:t>
            </a:r>
            <a:r>
              <a:rPr lang="en-GB" sz="3200" dirty="0" err="1" smtClean="0"/>
              <a:t>yn</a:t>
            </a:r>
            <a:r>
              <a:rPr lang="en-GB" sz="3200" dirty="0" smtClean="0"/>
              <a:t> </a:t>
            </a:r>
            <a:r>
              <a:rPr lang="en-GB" sz="3200" dirty="0" err="1" smtClean="0"/>
              <a:t>datblygu</a:t>
            </a:r>
            <a:r>
              <a:rPr lang="en-GB" sz="3200" dirty="0" smtClean="0"/>
              <a:t> </a:t>
            </a:r>
            <a:r>
              <a:rPr lang="en-GB" sz="3200" dirty="0" err="1" smtClean="0"/>
              <a:t>sgiliau</a:t>
            </a:r>
            <a:r>
              <a:rPr lang="en-GB" sz="3200" dirty="0" smtClean="0"/>
              <a:t> </a:t>
            </a:r>
            <a:r>
              <a:rPr lang="en-GB" sz="3200" b="1" dirty="0" err="1" smtClean="0"/>
              <a:t>Cynllunio</a:t>
            </a:r>
            <a:r>
              <a:rPr lang="en-GB" sz="3200" b="1" dirty="0" smtClean="0"/>
              <a:t> a </a:t>
            </a:r>
            <a:r>
              <a:rPr lang="en-GB" sz="3200" b="1" dirty="0" err="1" smtClean="0"/>
              <a:t>Threfnu</a:t>
            </a:r>
            <a:r>
              <a:rPr lang="en-GB" sz="3200" b="1" dirty="0" smtClean="0"/>
              <a:t> </a:t>
            </a:r>
            <a:endParaRPr lang="en-GB" sz="3200" b="1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369719" y="2057400"/>
          <a:ext cx="5844381" cy="326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7482"/>
                <a:gridCol w="596899"/>
              </a:tblGrid>
              <a:tr h="403763">
                <a:tc>
                  <a:txBody>
                    <a:bodyPr/>
                    <a:lstStyle/>
                    <a:p>
                      <a:r>
                        <a:rPr lang="en-GB" sz="2000" b="0" dirty="0" err="1" smtClean="0">
                          <a:solidFill>
                            <a:sysClr val="windowText" lastClr="000000"/>
                          </a:solidFill>
                        </a:rPr>
                        <a:t>Llythrennedd</a:t>
                      </a:r>
                      <a:r>
                        <a:rPr lang="en-GB" sz="2000" b="0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endParaRPr lang="en-GB" sz="20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800" b="0" dirty="0">
                        <a:solidFill>
                          <a:srgbClr val="FF000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3763">
                <a:tc>
                  <a:txBody>
                    <a:bodyPr/>
                    <a:lstStyle/>
                    <a:p>
                      <a:r>
                        <a:rPr lang="en-GB" sz="2000" dirty="0" err="1" smtClean="0">
                          <a:solidFill>
                            <a:srgbClr val="FF0000"/>
                          </a:solidFill>
                        </a:rPr>
                        <a:t>Rhifedd</a:t>
                      </a:r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GB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dirty="0" smtClean="0">
                          <a:solidFill>
                            <a:srgbClr val="FF000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3763">
                <a:tc>
                  <a:txBody>
                    <a:bodyPr/>
                    <a:lstStyle/>
                    <a:p>
                      <a:r>
                        <a:rPr lang="en-GB" sz="2000" dirty="0" err="1" smtClean="0">
                          <a:solidFill>
                            <a:srgbClr val="FF0000"/>
                          </a:solidFill>
                        </a:rPr>
                        <a:t>Llythrennedd</a:t>
                      </a:r>
                      <a:r>
                        <a:rPr lang="en-GB" sz="20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000" baseline="0" dirty="0" err="1" smtClean="0">
                          <a:solidFill>
                            <a:srgbClr val="FF0000"/>
                          </a:solidFill>
                        </a:rPr>
                        <a:t>Digidol</a:t>
                      </a:r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GB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dirty="0" smtClean="0">
                          <a:solidFill>
                            <a:srgbClr val="FF000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3763">
                <a:tc>
                  <a:txBody>
                    <a:bodyPr/>
                    <a:lstStyle/>
                    <a:p>
                      <a:r>
                        <a:rPr lang="en-GB" sz="2000" dirty="0" err="1" smtClean="0">
                          <a:solidFill>
                            <a:sysClr val="windowText" lastClr="000000"/>
                          </a:solidFill>
                        </a:rPr>
                        <a:t>Meddwl</a:t>
                      </a:r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2000" dirty="0" err="1" smtClean="0">
                          <a:solidFill>
                            <a:sysClr val="windowText" lastClr="000000"/>
                          </a:solidFill>
                        </a:rPr>
                        <a:t>yn</a:t>
                      </a:r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2000" dirty="0" err="1" smtClean="0">
                          <a:solidFill>
                            <a:sysClr val="windowText" lastClr="000000"/>
                          </a:solidFill>
                        </a:rPr>
                        <a:t>feirniadol</a:t>
                      </a:r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 a </a:t>
                      </a:r>
                      <a:r>
                        <a:rPr lang="en-GB" sz="2000" dirty="0" err="1" smtClean="0">
                          <a:solidFill>
                            <a:sysClr val="windowText" lastClr="000000"/>
                          </a:solidFill>
                        </a:rPr>
                        <a:t>datrys</a:t>
                      </a:r>
                      <a:r>
                        <a:rPr lang="en-GB" sz="200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r>
                        <a:rPr lang="en-GB" sz="2000" dirty="0" err="1" smtClean="0">
                          <a:solidFill>
                            <a:sysClr val="windowText" lastClr="000000"/>
                          </a:solidFill>
                        </a:rPr>
                        <a:t>problemau</a:t>
                      </a:r>
                      <a:endParaRPr lang="en-GB" sz="20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4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3763">
                <a:tc>
                  <a:txBody>
                    <a:bodyPr/>
                    <a:lstStyle/>
                    <a:p>
                      <a:r>
                        <a:rPr lang="en-GB" sz="2000" dirty="0" err="1" smtClean="0">
                          <a:solidFill>
                            <a:schemeClr val="tx1"/>
                          </a:solidFill>
                        </a:rPr>
                        <a:t>Cynllunio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 a </a:t>
                      </a:r>
                      <a:r>
                        <a:rPr lang="en-GB" sz="2000" dirty="0" err="1" smtClean="0">
                          <a:solidFill>
                            <a:schemeClr val="tx1"/>
                          </a:solidFill>
                        </a:rPr>
                        <a:t>threfnu</a:t>
                      </a:r>
                      <a:r>
                        <a:rPr lang="en-GB" sz="20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3763">
                <a:tc>
                  <a:txBody>
                    <a:bodyPr/>
                    <a:lstStyle/>
                    <a:p>
                      <a:r>
                        <a:rPr lang="en-GB" sz="2000" dirty="0" err="1" smtClean="0">
                          <a:solidFill>
                            <a:srgbClr val="FF0000"/>
                          </a:solidFill>
                        </a:rPr>
                        <a:t>Creadigrwydd</a:t>
                      </a:r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 a </a:t>
                      </a:r>
                      <a:r>
                        <a:rPr lang="en-GB" sz="2000" dirty="0" err="1" smtClean="0">
                          <a:solidFill>
                            <a:srgbClr val="FF0000"/>
                          </a:solidFill>
                        </a:rPr>
                        <a:t>dyfeisgarwch</a:t>
                      </a:r>
                      <a:r>
                        <a:rPr lang="en-GB" sz="20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GB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dirty="0" smtClean="0">
                          <a:solidFill>
                            <a:srgbClr val="FF000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03763">
                <a:tc>
                  <a:txBody>
                    <a:bodyPr/>
                    <a:lstStyle/>
                    <a:p>
                      <a:r>
                        <a:rPr lang="en-GB" sz="2000" dirty="0" err="1" smtClean="0">
                          <a:solidFill>
                            <a:srgbClr val="FF0000"/>
                          </a:solidFill>
                        </a:rPr>
                        <a:t>Effeithiolrwydd</a:t>
                      </a:r>
                      <a:r>
                        <a:rPr lang="en-GB" sz="20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2000" baseline="0" dirty="0" err="1" smtClean="0">
                          <a:solidFill>
                            <a:srgbClr val="FF0000"/>
                          </a:solidFill>
                        </a:rPr>
                        <a:t>Personol</a:t>
                      </a:r>
                      <a:r>
                        <a:rPr lang="en-GB" sz="2000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endParaRPr lang="en-GB" sz="20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dirty="0" smtClean="0">
                          <a:solidFill>
                            <a:srgbClr val="FF000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75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1562" t="8073" r="37189" b="25521"/>
          <a:stretch/>
        </p:blipFill>
        <p:spPr>
          <a:xfrm>
            <a:off x="2476143" y="0"/>
            <a:ext cx="6615953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9950" y="1447800"/>
            <a:ext cx="4457700" cy="289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50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78400" y="133976"/>
            <a:ext cx="7086600" cy="3978275"/>
          </a:xfrm>
        </p:spPr>
        <p:txBody>
          <a:bodyPr>
            <a:normAutofit fontScale="90000"/>
          </a:bodyPr>
          <a:lstStyle/>
          <a:p>
            <a:r>
              <a:rPr lang="en-GB" sz="3100" dirty="0"/>
              <a:t/>
            </a:r>
            <a:br>
              <a:rPr lang="en-GB" sz="3100" dirty="0"/>
            </a:b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Mae un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siop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o bob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tair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siop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ar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strydoedd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mawr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Prydain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yn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wag. </a:t>
            </a:r>
            <a:b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Pa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mor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fawr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yw’r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broblem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ar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eich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Stryd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Fawr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chi? </a:t>
            </a:r>
            <a:b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Beth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yw’r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7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rhesymau</a:t>
            </a:r>
            <a:r>
              <a:rPr lang="en-GB" sz="27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? </a:t>
            </a:r>
            <a:r>
              <a:rPr lang="en-GB" sz="2700" dirty="0">
                <a:solidFill>
                  <a:schemeClr val="tx1"/>
                </a:solidFill>
              </a:rPr>
              <a:t/>
            </a:r>
            <a:br>
              <a:rPr lang="en-GB" sz="2700" dirty="0">
                <a:solidFill>
                  <a:schemeClr val="tx1"/>
                </a:solidFill>
              </a:rPr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3976"/>
            <a:ext cx="4860925" cy="67240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1134" y="2876638"/>
            <a:ext cx="5212532" cy="3822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475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5219700"/>
            <a:ext cx="8596668" cy="1320800"/>
          </a:xfrm>
        </p:spPr>
        <p:txBody>
          <a:bodyPr/>
          <a:lstStyle/>
          <a:p>
            <a:pPr algn="ctr"/>
            <a:r>
              <a:rPr lang="en-GB" b="1" u="sng" dirty="0" smtClean="0"/>
              <a:t>Video clip here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7334" y="5858538"/>
            <a:ext cx="8596668" cy="999462"/>
          </a:xfrm>
        </p:spPr>
        <p:txBody>
          <a:bodyPr>
            <a:normAutofit fontScale="92500" lnSpcReduction="20000"/>
          </a:bodyPr>
          <a:lstStyle/>
          <a:p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Youtube</a:t>
            </a:r>
            <a:r>
              <a:rPr lang="en-GB" dirty="0" smtClean="0"/>
              <a:t> BBC </a:t>
            </a:r>
            <a:r>
              <a:rPr lang="en-GB" dirty="0" err="1" smtClean="0"/>
              <a:t>Newsnight</a:t>
            </a:r>
            <a:r>
              <a:rPr lang="en-GB" dirty="0" smtClean="0"/>
              <a:t> 6 </a:t>
            </a:r>
            <a:r>
              <a:rPr lang="en-GB" dirty="0" err="1" smtClean="0"/>
              <a:t>Medi</a:t>
            </a:r>
            <a:r>
              <a:rPr lang="en-GB" dirty="0" smtClean="0"/>
              <a:t> 2011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10071100" cy="6541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22266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1800" y="198438"/>
            <a:ext cx="7950200" cy="6532562"/>
          </a:xfrm>
        </p:spPr>
        <p:txBody>
          <a:bodyPr>
            <a:normAutofit/>
          </a:bodyPr>
          <a:lstStyle/>
          <a:p>
            <a:r>
              <a:rPr lang="en-GB" sz="24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EICH HER!</a:t>
            </a:r>
            <a:br>
              <a:rPr lang="en-GB" sz="24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sz="24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sz="24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sz="2400" b="1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Briff</a:t>
            </a:r>
            <a:r>
              <a:rPr lang="en-GB" sz="24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:</a:t>
            </a:r>
            <a:br>
              <a:rPr lang="en-GB" sz="2400" b="1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Ar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hyn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o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bryd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,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mewn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llawer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o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drefi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ar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draws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Cymru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,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mae’r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Stryd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Fawr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fyrlymus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draddodiadol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yn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dirywio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ac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mae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siopau’n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wag. Mae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hyn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yn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ganlyniad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y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dirwasgiad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,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siopa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ar-lein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a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chynnydd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datblygiadau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siopa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ar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safleoedd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y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tu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allan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i’r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dref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.</a:t>
            </a:r>
            <a:b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Mewn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ymdrech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i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adfywio’ch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tref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leol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,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datblygwch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gysyniad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busnes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ar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gyfer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siop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wib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ar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Stryd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Fawr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eich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tref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chi.</a:t>
            </a:r>
            <a: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O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fewn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yr her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hon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byddwch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yn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datblygu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sgiliau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Llythrennedd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Digidol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,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Rhifedd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,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Creadigrwydd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a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Dyfeisgarwch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ac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Effeithiolrwydd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  <a:r>
              <a:rPr lang="en-GB" sz="2400" dirty="0" err="1" smtClean="0">
                <a:solidFill>
                  <a:schemeClr val="tx1"/>
                </a:solidFill>
                <a:latin typeface="Comic Sans MS" panose="030F0702030302020204" pitchFamily="66" charset="0"/>
              </a:rPr>
              <a:t>Personol</a:t>
            </a:r>
            <a:r>
              <a:rPr lang="en-GB" sz="2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.</a:t>
            </a:r>
            <a: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sz="2400" dirty="0">
                <a:solidFill>
                  <a:schemeClr val="tx1"/>
                </a:solidFill>
                <a:latin typeface="Comic Sans MS" panose="030F0702030302020204" pitchFamily="66" charset="0"/>
              </a:rPr>
            </a:br>
            <a:endParaRPr lang="en-GB" sz="2400" b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93" y="1346201"/>
            <a:ext cx="4155207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7838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1353800" cy="57404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/>
            </a:r>
            <a:br>
              <a:rPr lang="en-GB" dirty="0" smtClean="0">
                <a:solidFill>
                  <a:schemeClr val="tx1"/>
                </a:solidFill>
                <a:latin typeface="Comic Sans MS" panose="030F0702030302020204" pitchFamily="66" charset="0"/>
              </a:rPr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882869" y="1087821"/>
            <a:ext cx="10310648" cy="89562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O </a:t>
            </a:r>
            <a:r>
              <a:rPr lang="en-GB" dirty="0" err="1" smtClean="0"/>
              <a:t>fewn</a:t>
            </a:r>
            <a:r>
              <a:rPr lang="en-GB" dirty="0" smtClean="0"/>
              <a:t> </a:t>
            </a:r>
            <a:r>
              <a:rPr lang="en-GB" dirty="0" err="1" smtClean="0"/>
              <a:t>eich</a:t>
            </a:r>
            <a:r>
              <a:rPr lang="en-GB" dirty="0" smtClean="0"/>
              <a:t> </a:t>
            </a:r>
            <a:r>
              <a:rPr lang="en-GB" dirty="0" err="1" smtClean="0"/>
              <a:t>gr</a:t>
            </a:r>
            <a:r>
              <a:rPr lang="en-GB" dirty="0" err="1" smtClean="0">
                <a:latin typeface="Comic Sans MS"/>
              </a:rPr>
              <a:t>ŵp</a:t>
            </a:r>
            <a:r>
              <a:rPr lang="en-GB" dirty="0" smtClean="0">
                <a:latin typeface="Comic Sans MS"/>
              </a:rPr>
              <a:t>, </a:t>
            </a:r>
            <a:r>
              <a:rPr lang="en-GB" dirty="0" err="1" smtClean="0">
                <a:latin typeface="Comic Sans MS"/>
              </a:rPr>
              <a:t>penderfynwch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ar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gynnyrch</a:t>
            </a:r>
            <a:r>
              <a:rPr lang="en-GB" dirty="0" smtClean="0">
                <a:latin typeface="Comic Sans MS"/>
              </a:rPr>
              <a:t>/</a:t>
            </a:r>
            <a:r>
              <a:rPr lang="en-GB" dirty="0" err="1" smtClean="0">
                <a:latin typeface="Comic Sans MS"/>
              </a:rPr>
              <a:t>busnes</a:t>
            </a:r>
            <a:r>
              <a:rPr lang="en-GB" dirty="0" smtClean="0">
                <a:latin typeface="Comic Sans MS"/>
              </a:rPr>
              <a:t>/</a:t>
            </a:r>
            <a:r>
              <a:rPr lang="en-GB" dirty="0" err="1" smtClean="0">
                <a:latin typeface="Comic Sans MS"/>
              </a:rPr>
              <a:t>gwasanaeth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ar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gyfer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eich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tref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leol</a:t>
            </a:r>
            <a:r>
              <a:rPr lang="en-GB" dirty="0" smtClean="0">
                <a:latin typeface="Comic Sans MS"/>
              </a:rPr>
              <a:t>. </a:t>
            </a:r>
            <a:r>
              <a:rPr lang="en-GB" dirty="0" err="1" smtClean="0">
                <a:latin typeface="Comic Sans MS"/>
              </a:rPr>
              <a:t>Cofiwch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ddefnyddio’r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holl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sgiliau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a’r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technegau</a:t>
            </a:r>
            <a:r>
              <a:rPr lang="en-GB" dirty="0" smtClean="0">
                <a:latin typeface="Comic Sans MS"/>
              </a:rPr>
              <a:t> y </a:t>
            </a:r>
            <a:r>
              <a:rPr lang="en-GB" dirty="0" err="1" smtClean="0">
                <a:latin typeface="Comic Sans MS"/>
              </a:rPr>
              <a:t>buoch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yn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dysgu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amdanynt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yn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eich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gwersi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yn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ystod</a:t>
            </a:r>
            <a:r>
              <a:rPr lang="en-GB" dirty="0" smtClean="0">
                <a:latin typeface="Comic Sans MS"/>
              </a:rPr>
              <a:t> yr </a:t>
            </a:r>
            <a:r>
              <a:rPr lang="en-GB" dirty="0" err="1" smtClean="0">
                <a:latin typeface="Comic Sans MS"/>
              </a:rPr>
              <a:t>wythnosau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diwethaf</a:t>
            </a:r>
            <a:r>
              <a:rPr lang="en-GB" dirty="0" smtClean="0">
                <a:latin typeface="Comic Sans MS"/>
              </a:rPr>
              <a:t>.</a:t>
            </a:r>
            <a:endParaRPr lang="en-GB" dirty="0" smtClean="0"/>
          </a:p>
          <a:p>
            <a:endParaRPr lang="en-GB" dirty="0" smtClean="0"/>
          </a:p>
          <a:p>
            <a:r>
              <a:rPr lang="en-GB" dirty="0" err="1" smtClean="0"/>
              <a:t>Bydd</a:t>
            </a:r>
            <a:r>
              <a:rPr lang="en-GB" dirty="0" smtClean="0"/>
              <a:t> </a:t>
            </a:r>
            <a:r>
              <a:rPr lang="en-GB" dirty="0" err="1" smtClean="0"/>
              <a:t>angen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chi </a:t>
            </a:r>
            <a:r>
              <a:rPr lang="en-GB" dirty="0" err="1" smtClean="0"/>
              <a:t>gadw’r</a:t>
            </a:r>
            <a:r>
              <a:rPr lang="en-GB" dirty="0" smtClean="0"/>
              <a:t> </a:t>
            </a:r>
            <a:r>
              <a:rPr lang="en-GB" dirty="0" err="1" smtClean="0"/>
              <a:t>holl</a:t>
            </a:r>
            <a:r>
              <a:rPr lang="en-GB" dirty="0" smtClean="0"/>
              <a:t> </a:t>
            </a:r>
            <a:r>
              <a:rPr lang="en-GB" dirty="0" err="1" smtClean="0"/>
              <a:t>dystiolaeth</a:t>
            </a:r>
            <a:r>
              <a:rPr lang="en-GB" dirty="0" smtClean="0"/>
              <a:t> a </a:t>
            </a:r>
            <a:r>
              <a:rPr lang="en-GB" dirty="0" err="1" smtClean="0"/>
              <a:t>gynhyrchwyd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unigol</a:t>
            </a:r>
            <a:r>
              <a:rPr lang="en-GB" dirty="0" smtClean="0"/>
              <a:t> ac </a:t>
            </a:r>
            <a:r>
              <a:rPr lang="en-GB" dirty="0" err="1" smtClean="0"/>
              <a:t>fel</a:t>
            </a:r>
            <a:r>
              <a:rPr lang="en-GB" dirty="0" smtClean="0"/>
              <a:t> </a:t>
            </a:r>
            <a:r>
              <a:rPr lang="en-GB" dirty="0" err="1" smtClean="0"/>
              <a:t>gr</a:t>
            </a:r>
            <a:r>
              <a:rPr lang="en-GB" dirty="0" err="1" smtClean="0">
                <a:latin typeface="Comic Sans MS"/>
              </a:rPr>
              <a:t>ŵp</a:t>
            </a:r>
            <a:r>
              <a:rPr lang="en-GB" dirty="0" smtClean="0">
                <a:latin typeface="Comic Sans MS"/>
              </a:rPr>
              <a:t> at </a:t>
            </a:r>
            <a:r>
              <a:rPr lang="en-GB" dirty="0" err="1" smtClean="0">
                <a:latin typeface="Comic Sans MS"/>
              </a:rPr>
              <a:t>bwrpas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asesiad</a:t>
            </a:r>
            <a:r>
              <a:rPr lang="en-GB" dirty="0" smtClean="0"/>
              <a:t>:</a:t>
            </a:r>
          </a:p>
          <a:p>
            <a:pPr marL="285750" indent="-285750">
              <a:buFontTx/>
              <a:buChar char="-"/>
            </a:pPr>
            <a:r>
              <a:rPr lang="en-GB" dirty="0" err="1" smtClean="0"/>
              <a:t>Archwilio</a:t>
            </a:r>
            <a:r>
              <a:rPr lang="en-GB" dirty="0" smtClean="0"/>
              <a:t> a </a:t>
            </a:r>
            <a:r>
              <a:rPr lang="en-GB" dirty="0" err="1" smtClean="0"/>
              <a:t>datblygu</a:t>
            </a:r>
            <a:r>
              <a:rPr lang="en-GB" dirty="0" smtClean="0"/>
              <a:t> </a:t>
            </a:r>
            <a:r>
              <a:rPr lang="en-GB" dirty="0" err="1" smtClean="0"/>
              <a:t>Sgiliau</a:t>
            </a:r>
            <a:r>
              <a:rPr lang="en-GB" dirty="0" smtClean="0"/>
              <a:t>, </a:t>
            </a:r>
            <a:r>
              <a:rPr lang="en-GB" dirty="0" err="1" smtClean="0"/>
              <a:t>gan</a:t>
            </a:r>
            <a:r>
              <a:rPr lang="en-GB" dirty="0" smtClean="0"/>
              <a:t> </a:t>
            </a:r>
            <a:r>
              <a:rPr lang="en-GB" dirty="0" err="1" smtClean="0"/>
              <a:t>ddefnyddio</a:t>
            </a:r>
            <a:r>
              <a:rPr lang="en-GB" dirty="0" smtClean="0"/>
              <a:t> </a:t>
            </a:r>
            <a:r>
              <a:rPr lang="en-GB" dirty="0" err="1" smtClean="0"/>
              <a:t>TGCh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Cynhyrchu</a:t>
            </a:r>
            <a:r>
              <a:rPr lang="en-GB" dirty="0" smtClean="0"/>
              <a:t> </a:t>
            </a:r>
            <a:r>
              <a:rPr lang="en-GB" dirty="0" err="1" smtClean="0"/>
              <a:t>syniadau</a:t>
            </a:r>
            <a:r>
              <a:rPr lang="en-GB" dirty="0" smtClean="0"/>
              <a:t> &amp; </a:t>
            </a:r>
            <a:r>
              <a:rPr lang="en-GB" dirty="0" err="1" smtClean="0"/>
              <a:t>dadansoddiad</a:t>
            </a:r>
            <a:r>
              <a:rPr lang="en-GB" dirty="0" smtClean="0"/>
              <a:t> CGCB o </a:t>
            </a:r>
            <a:r>
              <a:rPr lang="en-GB" dirty="0" err="1" smtClean="0"/>
              <a:t>syniadau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Ymchwil</a:t>
            </a:r>
            <a:r>
              <a:rPr lang="en-GB" dirty="0" smtClean="0"/>
              <a:t> </a:t>
            </a:r>
            <a:r>
              <a:rPr lang="en-GB" dirty="0" err="1" smtClean="0"/>
              <a:t>marchnata</a:t>
            </a:r>
            <a:r>
              <a:rPr lang="en-GB" dirty="0" smtClean="0"/>
              <a:t> &amp; </a:t>
            </a:r>
            <a:r>
              <a:rPr lang="en-GB" dirty="0" err="1" smtClean="0"/>
              <a:t>ymateb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Prototeip</a:t>
            </a:r>
            <a:r>
              <a:rPr lang="en-GB" dirty="0" smtClean="0"/>
              <a:t> </a:t>
            </a:r>
            <a:r>
              <a:rPr lang="en-GB" dirty="0" err="1" smtClean="0"/>
              <a:t>arloesol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Gwerthusiad</a:t>
            </a:r>
            <a:r>
              <a:rPr lang="en-GB" dirty="0" smtClean="0"/>
              <a:t> </a:t>
            </a:r>
            <a:r>
              <a:rPr lang="en-GB" dirty="0" err="1" smtClean="0"/>
              <a:t>o’r</a:t>
            </a:r>
            <a:r>
              <a:rPr lang="en-GB" dirty="0" smtClean="0"/>
              <a:t> broses o </a:t>
            </a:r>
            <a:r>
              <a:rPr lang="en-GB" dirty="0" err="1" smtClean="0"/>
              <a:t>ddethol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Cynllun</a:t>
            </a:r>
            <a:r>
              <a:rPr lang="en-GB" dirty="0" smtClean="0"/>
              <a:t> </a:t>
            </a:r>
            <a:r>
              <a:rPr lang="en-GB" dirty="0" err="1" smtClean="0"/>
              <a:t>gweithredu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Rheoli</a:t>
            </a:r>
            <a:r>
              <a:rPr lang="en-GB" dirty="0" smtClean="0"/>
              <a:t> </a:t>
            </a:r>
            <a:r>
              <a:rPr lang="en-GB" dirty="0" err="1" smtClean="0"/>
              <a:t>amser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Cofnodion</a:t>
            </a:r>
            <a:r>
              <a:rPr lang="en-GB" dirty="0" smtClean="0"/>
              <a:t> </a:t>
            </a:r>
            <a:r>
              <a:rPr lang="en-GB" dirty="0" err="1" smtClean="0"/>
              <a:t>cyfarfodydd</a:t>
            </a:r>
            <a:r>
              <a:rPr lang="en-GB" dirty="0" smtClean="0"/>
              <a:t> </a:t>
            </a:r>
            <a:r>
              <a:rPr lang="en-GB" dirty="0" err="1" smtClean="0"/>
              <a:t>gr</a:t>
            </a:r>
            <a:r>
              <a:rPr lang="en-GB" dirty="0" err="1" smtClean="0">
                <a:latin typeface="Comic Sans MS"/>
              </a:rPr>
              <a:t>ŵp</a:t>
            </a:r>
            <a:r>
              <a:rPr lang="en-GB" dirty="0" smtClean="0">
                <a:latin typeface="Comic Sans MS"/>
              </a:rPr>
              <a:t> &amp; </a:t>
            </a:r>
            <a:r>
              <a:rPr lang="en-GB" dirty="0" err="1" smtClean="0">
                <a:latin typeface="Comic Sans MS"/>
              </a:rPr>
              <a:t>gweithio’n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effeitiol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fel</a:t>
            </a:r>
            <a:r>
              <a:rPr lang="en-GB" dirty="0" smtClean="0">
                <a:latin typeface="Comic Sans MS"/>
              </a:rPr>
              <a:t> </a:t>
            </a:r>
            <a:r>
              <a:rPr lang="en-GB" dirty="0" err="1" smtClean="0">
                <a:latin typeface="Comic Sans MS"/>
              </a:rPr>
              <a:t>grŵp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Dadanoddiad</a:t>
            </a:r>
            <a:r>
              <a:rPr lang="en-GB" dirty="0" smtClean="0"/>
              <a:t> o </a:t>
            </a:r>
            <a:r>
              <a:rPr lang="en-GB" dirty="0" err="1" smtClean="0"/>
              <a:t>gostiadau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Defnyddio’r</a:t>
            </a:r>
            <a:r>
              <a:rPr lang="en-GB" dirty="0" smtClean="0"/>
              <a:t> </a:t>
            </a:r>
            <a:r>
              <a:rPr lang="en-GB" dirty="0" err="1" smtClean="0"/>
              <a:t>cyfryngau</a:t>
            </a:r>
            <a:r>
              <a:rPr lang="en-GB" dirty="0" smtClean="0"/>
              <a:t> </a:t>
            </a:r>
            <a:r>
              <a:rPr lang="en-GB" dirty="0" err="1" smtClean="0"/>
              <a:t>cymdeithasol</a:t>
            </a:r>
            <a:r>
              <a:rPr lang="en-GB" dirty="0" smtClean="0"/>
              <a:t> </a:t>
            </a:r>
            <a:r>
              <a:rPr lang="en-GB" dirty="0" err="1" smtClean="0"/>
              <a:t>i</a:t>
            </a:r>
            <a:r>
              <a:rPr lang="en-GB" dirty="0" smtClean="0"/>
              <a:t> </a:t>
            </a:r>
            <a:r>
              <a:rPr lang="en-GB" dirty="0" err="1" smtClean="0"/>
              <a:t>hysbysebu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Arddangosfa</a:t>
            </a:r>
            <a:r>
              <a:rPr lang="en-GB" dirty="0" smtClean="0"/>
              <a:t> </a:t>
            </a:r>
            <a:r>
              <a:rPr lang="en-GB" dirty="0" err="1" smtClean="0"/>
              <a:t>weledol</a:t>
            </a:r>
            <a:r>
              <a:rPr lang="en-GB" dirty="0" smtClean="0"/>
              <a:t> </a:t>
            </a:r>
            <a:r>
              <a:rPr lang="en-GB" dirty="0" err="1" smtClean="0"/>
              <a:t>greadigol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dangos</a:t>
            </a:r>
            <a:r>
              <a:rPr lang="en-GB" dirty="0" smtClean="0"/>
              <a:t> </a:t>
            </a:r>
            <a:r>
              <a:rPr lang="en-GB" dirty="0" err="1" smtClean="0"/>
              <a:t>dealltwriaeth</a:t>
            </a:r>
            <a:r>
              <a:rPr lang="en-GB" dirty="0" smtClean="0"/>
              <a:t> o 5 x Pau</a:t>
            </a:r>
          </a:p>
          <a:p>
            <a:pPr marL="285750" indent="-285750">
              <a:buFontTx/>
              <a:buChar char="-"/>
            </a:pPr>
            <a:r>
              <a:rPr lang="en-GB" dirty="0" err="1" smtClean="0"/>
              <a:t>Cynnig</a:t>
            </a:r>
            <a:r>
              <a:rPr lang="en-GB" dirty="0" smtClean="0"/>
              <a:t> </a:t>
            </a:r>
            <a:r>
              <a:rPr lang="en-GB" dirty="0" err="1" smtClean="0"/>
              <a:t>effeithiol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Cyflwyno’ch</a:t>
            </a:r>
            <a:r>
              <a:rPr lang="en-GB" dirty="0" smtClean="0"/>
              <a:t> </a:t>
            </a:r>
            <a:r>
              <a:rPr lang="en-GB" dirty="0" err="1" smtClean="0"/>
              <a:t>busnes</a:t>
            </a:r>
            <a:r>
              <a:rPr lang="en-GB" dirty="0" smtClean="0"/>
              <a:t> </a:t>
            </a:r>
            <a:r>
              <a:rPr lang="en-GB" dirty="0" err="1" smtClean="0"/>
              <a:t>yn</a:t>
            </a:r>
            <a:r>
              <a:rPr lang="en-GB" dirty="0" smtClean="0"/>
              <a:t> </a:t>
            </a:r>
            <a:r>
              <a:rPr lang="en-GB" dirty="0" err="1" smtClean="0"/>
              <a:t>effeithiol</a:t>
            </a:r>
            <a:endParaRPr lang="en-GB" dirty="0" smtClean="0"/>
          </a:p>
          <a:p>
            <a:pPr marL="285750" indent="-285750">
              <a:buFontTx/>
              <a:buChar char="-"/>
            </a:pPr>
            <a:r>
              <a:rPr lang="en-GB" dirty="0" err="1" smtClean="0"/>
              <a:t>Gwerthuso’ch</a:t>
            </a:r>
            <a:r>
              <a:rPr lang="en-GB" dirty="0" smtClean="0"/>
              <a:t> </a:t>
            </a:r>
            <a:r>
              <a:rPr lang="en-GB" dirty="0" err="1" smtClean="0"/>
              <a:t>perfformiad</a:t>
            </a:r>
            <a:r>
              <a:rPr lang="en-GB" dirty="0" smtClean="0"/>
              <a:t> </a:t>
            </a:r>
            <a:r>
              <a:rPr lang="en-GB" dirty="0" err="1" smtClean="0"/>
              <a:t>eich</a:t>
            </a:r>
            <a:r>
              <a:rPr lang="en-GB" dirty="0" smtClean="0"/>
              <a:t> </a:t>
            </a:r>
            <a:r>
              <a:rPr lang="en-GB" dirty="0" err="1" smtClean="0"/>
              <a:t>hun</a:t>
            </a:r>
            <a:r>
              <a:rPr lang="en-GB" dirty="0" smtClean="0"/>
              <a:t> </a:t>
            </a:r>
            <a:r>
              <a:rPr lang="en-GB" dirty="0" err="1" smtClean="0"/>
              <a:t>drwy</a:t>
            </a:r>
            <a:r>
              <a:rPr lang="en-GB" dirty="0" smtClean="0"/>
              <a:t> </a:t>
            </a:r>
            <a:r>
              <a:rPr lang="en-GB" dirty="0" err="1" smtClean="0"/>
              <a:t>gydol</a:t>
            </a:r>
            <a:r>
              <a:rPr lang="en-GB" dirty="0" smtClean="0"/>
              <a:t> y </a:t>
            </a:r>
            <a:r>
              <a:rPr lang="en-GB" smtClean="0"/>
              <a:t>dasg</a:t>
            </a:r>
            <a:endParaRPr lang="en-GB" dirty="0" smtClean="0"/>
          </a:p>
          <a:p>
            <a:pPr marL="285750" indent="-285750">
              <a:buFontTx/>
              <a:buChar char="-"/>
            </a:pP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49757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665</TotalTime>
  <Words>224</Words>
  <Application>Microsoft Office PowerPoint</Application>
  <PresentationFormat>Custom</PresentationFormat>
  <Paragraphs>61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Facet</vt:lpstr>
      <vt:lpstr>HER MENTER &amp; CHYFLOGADWYEDD</vt:lpstr>
      <vt:lpstr>PowerPoint Presentation</vt:lpstr>
      <vt:lpstr>PowerPoint Presentation</vt:lpstr>
      <vt:lpstr> Mae un siop o bob tair siop ar strydoedd mawr Prydain yn wag.  Pa mor fawr yw’r broblem ar eich Stryd Fawr chi?  Beth yw’r rhesymau ?    </vt:lpstr>
      <vt:lpstr>Video clip here</vt:lpstr>
      <vt:lpstr>EICH HER!  Briff:  Ar hyn o bryd, mewn llawer o drefi ar draws Cymru, mae’r Stryd Fawr fyrlymus draddodiadol yn dirywio ac mae siopau’n wag. Mae hyn yn ganlyniad y dirwasgiad, siopa ar-lein a chynnydd datblygiadau siopa ar safleoedd y tu allan i’r dref.  Mewn ymdrech i adfywio’ch tref leol, datblygwch gysyniad busnes ar gyfer siop wib ar Stryd Fawr eich tref chi. O fewn yr her hon byddwch yn datblygu sgiliau Llythrennedd Digidol, Rhifedd, Creadigrwydd a Dyfeisgarwch ac Effeithiolrwydd Personol. </vt:lpstr>
      <vt:lpstr>    </vt:lpstr>
    </vt:vector>
  </TitlesOfParts>
  <Company>Brynteg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Susan Hawthorne</dc:creator>
  <cp:lastModifiedBy>gj</cp:lastModifiedBy>
  <cp:revision>87</cp:revision>
  <dcterms:created xsi:type="dcterms:W3CDTF">2015-03-11T11:06:44Z</dcterms:created>
  <dcterms:modified xsi:type="dcterms:W3CDTF">2015-09-11T16:02:57Z</dcterms:modified>
</cp:coreProperties>
</file>